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3"/>
  </p:notesMasterIdLst>
  <p:sldIdLst>
    <p:sldId id="256" r:id="rId2"/>
    <p:sldId id="258" r:id="rId3"/>
    <p:sldId id="330" r:id="rId4"/>
    <p:sldId id="334" r:id="rId5"/>
    <p:sldId id="348" r:id="rId6"/>
    <p:sldId id="341" r:id="rId7"/>
    <p:sldId id="257" r:id="rId8"/>
    <p:sldId id="336" r:id="rId9"/>
    <p:sldId id="337" r:id="rId10"/>
    <p:sldId id="338" r:id="rId11"/>
    <p:sldId id="340" r:id="rId12"/>
    <p:sldId id="335" r:id="rId13"/>
    <p:sldId id="339" r:id="rId14"/>
    <p:sldId id="342" r:id="rId15"/>
    <p:sldId id="343" r:id="rId16"/>
    <p:sldId id="344" r:id="rId17"/>
    <p:sldId id="346" r:id="rId18"/>
    <p:sldId id="347" r:id="rId19"/>
    <p:sldId id="349" r:id="rId20"/>
    <p:sldId id="345" r:id="rId21"/>
    <p:sldId id="333" r:id="rId2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65C15-410F-4A3E-9400-565FCEA8ECE9}" v="717" dt="2021-10-27T07:55:06.715"/>
    <p1510:client id="{0B74510A-1EA9-4E91-8A0A-ACB3B8C97644}" v="10" dt="2021-10-27T12:13:02.998"/>
    <p1510:client id="{0D48A6CC-ED0F-4183-8BFE-ABAA4604B956}" v="1" dt="2021-10-27T15:19:40.478"/>
    <p1510:client id="{361C3224-8A21-4FBC-90AA-F715228C495A}" v="1050" dt="2021-10-27T15:38:45.816"/>
    <p1510:client id="{84CE8B1B-E2E7-4527-AD69-DE49212EBCAA}" v="87" dt="2021-10-27T18:08:18.1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68" autoAdjust="0"/>
  </p:normalViewPr>
  <p:slideViewPr>
    <p:cSldViewPr snapToGrid="0">
      <p:cViewPr varScale="1">
        <p:scale>
          <a:sx n="55" d="100"/>
          <a:sy n="55" d="100"/>
        </p:scale>
        <p:origin x="10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B38DA8D-B6EC-4088-9484-76D91E67E2BE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547EF5F-7C2E-4281-B1A4-9A1F3210E6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59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7EF5F-7C2E-4281-B1A4-9A1F3210E6B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975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319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594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097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413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609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010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075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021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8338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885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7EF5F-7C2E-4281-B1A4-9A1F3210E6B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2623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0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34"/>
              </a:spcAft>
            </a:pPr>
            <a:endParaRPr lang="pl-PL" dirty="0">
              <a:cs typeface="Calibri" panose="020F0502020204030204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7EF5F-7C2E-4281-B1A4-9A1F3210E6B5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800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7EF5F-7C2E-4281-B1A4-9A1F3210E6B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957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042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646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321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47EF5F-7C2E-4281-B1A4-9A1F3210E6B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6688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41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9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47EF5F-7C2E-4281-B1A4-9A1F3210E6B5}" type="slidenum">
              <a:rPr kumimoji="0" lang="pl-P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93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10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81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32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51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99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7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402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998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51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896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930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991E3E-EB8D-4C13-BC90-D43F8F00AFC8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3BC005-CE17-4320-A102-4BFD2FF980D0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542581B-3239-4DBE-92D7-8657A0930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209675"/>
            <a:ext cx="6255026" cy="448780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pl-PL" sz="6800" b="1" dirty="0"/>
              <a:t>Zabezpieczenie danych medycznych zgodnie </a:t>
            </a:r>
            <a:br>
              <a:rPr lang="pl-PL" sz="6800" b="1" dirty="0"/>
            </a:br>
            <a:r>
              <a:rPr lang="pl-PL" sz="6800" b="1" dirty="0"/>
              <a:t>z przepisami RODO</a:t>
            </a:r>
            <a:br>
              <a:rPr lang="pl-PL" sz="6800" b="1" dirty="0"/>
            </a:br>
            <a:endParaRPr lang="pl-PL" sz="68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C92567-95EB-41D3-8765-B33059BAA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pl-PL" sz="2200" b="1" dirty="0"/>
              <a:t>r.pr. Magdalena Olender</a:t>
            </a:r>
          </a:p>
        </p:txBody>
      </p:sp>
      <p:cxnSp>
        <p:nvCxnSpPr>
          <p:cNvPr id="16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1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1021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SIOZ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954684" cy="6004454"/>
          </a:xfrm>
        </p:spPr>
        <p:txBody>
          <a:bodyPr anchor="ctr"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 </a:t>
            </a:r>
            <a:r>
              <a:rPr lang="pl-PL" sz="2700" b="1" u="sng" dirty="0">
                <a:solidFill>
                  <a:srgbClr val="0070C0"/>
                </a:solidFill>
                <a:cs typeface="Calibri"/>
              </a:rPr>
              <a:t>Ustawa o systemie informacji w ochronie zdrowia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700" dirty="0"/>
              <a:t> </a:t>
            </a:r>
            <a:r>
              <a:rPr lang="pl-PL" sz="2700" u="sng" dirty="0"/>
              <a:t>Administrator danych lub podmiot przez niego upoważniony może kontrolować podmioty, którym powierzono przetwarzanie danych osobowych </a:t>
            </a:r>
            <a:r>
              <a:rPr lang="pl-PL" sz="2700" dirty="0"/>
              <a:t>w zakresie realizacji wymagań, o których mowa w ust. 2, oraz sposobu realizacji celów powierzenia danych przetwarzanych w systemach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700" u="sng" dirty="0"/>
              <a:t>W przypadku zaprzestania przetwarzania danych </a:t>
            </a:r>
            <a:r>
              <a:rPr lang="pl-PL" sz="2700" dirty="0"/>
              <a:t>przetwarzanych w systemach, o których mowa w ust. 2, </a:t>
            </a:r>
            <a:r>
              <a:rPr lang="pl-PL" sz="2700" u="sng" dirty="0"/>
              <a:t>przez podmioty, którym powierzono przetwarzanie </a:t>
            </a:r>
            <a:r>
              <a:rPr lang="pl-PL" sz="2700" dirty="0"/>
              <a:t>tych danych, w szczególności w związku z ich likwidacją, </a:t>
            </a:r>
            <a:r>
              <a:rPr lang="pl-PL" sz="2700" b="1" dirty="0"/>
              <a:t>są one obowiązane do przekazania tych danych administratorowi danych, o którym mowa w ust. 2, lub podmiotowi przez niego upoważnionemu</a:t>
            </a:r>
          </a:p>
          <a:p>
            <a:pPr marL="0" indent="0">
              <a:buNone/>
            </a:pPr>
            <a:r>
              <a:rPr lang="pl-PL" sz="27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</a:t>
            </a:r>
            <a:r>
              <a:rPr lang="pl-PL" sz="2700" i="1" dirty="0">
                <a:solidFill>
                  <a:srgbClr val="0070C0"/>
                </a:solidFill>
                <a:cs typeface="Calibri"/>
              </a:rPr>
              <a:t>art. 9a ust. 3 i 5, art. 20 ust. 9</a:t>
            </a:r>
            <a:endParaRPr lang="pl-PL" sz="2700" b="1" u="sng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20346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SIOZ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630" y="513708"/>
            <a:ext cx="7274102" cy="6137739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300" dirty="0"/>
              <a:t> </a:t>
            </a:r>
            <a:r>
              <a:rPr lang="pl-PL" sz="2300" b="1" u="sng" dirty="0">
                <a:solidFill>
                  <a:srgbClr val="0070C0"/>
                </a:solidFill>
                <a:cs typeface="Calibri"/>
              </a:rPr>
              <a:t>Ustawa o systemie informacji w ochronie zdrowia</a:t>
            </a:r>
            <a:r>
              <a:rPr lang="pl-PL" sz="23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</a:t>
            </a:r>
            <a:r>
              <a:rPr lang="pl-PL" sz="2300" i="1" dirty="0">
                <a:solidFill>
                  <a:srgbClr val="0070C0"/>
                </a:solidFill>
                <a:cs typeface="Calibri"/>
              </a:rPr>
              <a:t>art. 35 ust. 1</a:t>
            </a:r>
            <a:endParaRPr lang="pl-PL" sz="2300" b="1" u="sng" dirty="0">
              <a:solidFill>
                <a:srgbClr val="0070C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300" dirty="0"/>
              <a:t> Dostęp do danych osobowych lub jednostkowych danych medycznych usługobiorców, (…), mają: </a:t>
            </a:r>
          </a:p>
          <a:p>
            <a:pPr marL="0" indent="0">
              <a:buNone/>
            </a:pPr>
            <a:r>
              <a:rPr lang="pl-PL" sz="2300" dirty="0"/>
              <a:t>1) pracownik medyczny, który wytworzył elektroniczną dokumentację medyczną zawierającą dane osobowe lub jednostkowe dane medyczne usługobiorcy; </a:t>
            </a:r>
          </a:p>
          <a:p>
            <a:pPr marL="0" indent="0">
              <a:buNone/>
            </a:pPr>
            <a:r>
              <a:rPr lang="pl-PL" sz="2300" dirty="0"/>
              <a:t>2) pracownik medyczny wykonujący zawód u usługodawcy, u którego została wytworzona elektroniczna dokumentacja medyczna (…), w związku z wykonywaniem przez niego zawodu u tego usługodawcy, jeżeli jest to niezbędne do prowadzenia diagnostyki lub zapewnienia ciągłości leczenia; </a:t>
            </a:r>
          </a:p>
          <a:p>
            <a:pPr marL="0" indent="0">
              <a:buNone/>
            </a:pPr>
            <a:r>
              <a:rPr lang="pl-PL" sz="2300" dirty="0"/>
              <a:t>3) lekarz, pielęgniarka lub położna udzielający usługobiorcy świadczeń opieki zdrowotnej w ramach umowy o udzielanie świadczeń opieki zdrowotnej z zakresu podstawowej opieki zdrowotnej</a:t>
            </a:r>
          </a:p>
          <a:p>
            <a:pPr marL="0" indent="0">
              <a:buNone/>
            </a:pPr>
            <a:r>
              <a:rPr lang="pl-PL" sz="2300" dirty="0"/>
              <a:t>4) każdy pracownik medyczny w sytuacji zagrożenia życia usługobiorcy</a:t>
            </a:r>
          </a:p>
        </p:txBody>
      </p:sp>
    </p:spTree>
    <p:extLst>
      <p:ext uri="{BB962C8B-B14F-4D97-AF65-F5344CB8AC3E}">
        <p14:creationId xmlns:p14="http://schemas.microsoft.com/office/powerpoint/2010/main" val="1064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wg RODO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7078509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b="1" u="sng" dirty="0">
                <a:solidFill>
                  <a:srgbClr val="0070C0"/>
                </a:solidFill>
                <a:cs typeface="Calibri"/>
              </a:rPr>
              <a:t> RODO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analiza ryzyka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organizacyjne środki bezpieczeństwa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techniczne środki bezpieczeństwa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Uwzględniając charakter, zakres, kontekst i cele przetwarzania oraz ryzyko naruszenia praw lub wolności osób fizycznych o różnym prawdopodobieństwie i wadze zagrożenia, administrator wdraża odpowiednie środki techniczne i organizacyjne, aby przetwarzanie odbywało się zgodnie z niniejszym rozporządzeniem i aby móc to wykazać. Środki te są w razie potrzeby poddawane przeglądom i uaktualniane – </a:t>
            </a:r>
            <a:r>
              <a:rPr lang="pl-PL" sz="2400" i="1" dirty="0">
                <a:solidFill>
                  <a:srgbClr val="0070C0"/>
                </a:solidFill>
                <a:latin typeface="Calibri"/>
                <a:cs typeface="Calibri"/>
              </a:rPr>
              <a:t>art. 24 ust. 1 RODO</a:t>
            </a:r>
          </a:p>
        </p:txBody>
      </p:sp>
    </p:spTree>
    <p:extLst>
      <p:ext uri="{BB962C8B-B14F-4D97-AF65-F5344CB8AC3E}">
        <p14:creationId xmlns:p14="http://schemas.microsoft.com/office/powerpoint/2010/main" val="827909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wg RODO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7078509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Jeżeli jest to proporcjonalne w stosunku do czynności przetwarzania, środki, o których mowa w ust. 1, obejmują </a:t>
            </a:r>
            <a:r>
              <a:rPr lang="pl-PL" sz="2400" u="sng" dirty="0"/>
              <a:t>wdrożenie przez administratora odpowiednich polityk ochrony danych</a:t>
            </a:r>
            <a:r>
              <a:rPr lang="pl-PL" sz="24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u="sng" dirty="0"/>
              <a:t>Stosowanie zatwierdzonych kodeksów postępowania</a:t>
            </a:r>
            <a:r>
              <a:rPr lang="pl-PL" sz="2400" dirty="0"/>
              <a:t>, o których mowa wart. 40, lub </a:t>
            </a:r>
            <a:r>
              <a:rPr lang="pl-PL" sz="2400" u="sng" dirty="0"/>
              <a:t>zatwierdzonego mechanizmu certyfikacji</a:t>
            </a:r>
            <a:r>
              <a:rPr lang="pl-PL" sz="2400" dirty="0"/>
              <a:t>, o którym mowa wart. 42, może być wykorzystane jako element dla stwierdzenia przestrzegania przez administratora ciążących na nim obowiązków. – </a:t>
            </a:r>
            <a:r>
              <a:rPr lang="pl-PL" sz="2400" i="1" dirty="0">
                <a:solidFill>
                  <a:srgbClr val="0070C0"/>
                </a:solidFill>
                <a:latin typeface="Calibri"/>
                <a:cs typeface="Calibri"/>
              </a:rPr>
              <a:t>art. 24 ust. 2 i 3 RODO</a:t>
            </a:r>
          </a:p>
        </p:txBody>
      </p:sp>
    </p:spTree>
    <p:extLst>
      <p:ext uri="{BB962C8B-B14F-4D97-AF65-F5344CB8AC3E}">
        <p14:creationId xmlns:p14="http://schemas.microsoft.com/office/powerpoint/2010/main" val="3284657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2" y="616170"/>
            <a:ext cx="3678147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SYSTEMACH INFORMATYCZNYCH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7078509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b="1" u="sng" dirty="0">
                <a:solidFill>
                  <a:srgbClr val="0070C0"/>
                </a:solidFill>
                <a:cs typeface="Calibri"/>
              </a:rPr>
              <a:t>Ustawa o informatyzacji działalności podmiotów realizujących zadania publiczne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</a:t>
            </a:r>
            <a:r>
              <a:rPr lang="pl-PL" sz="2400" u="sng" dirty="0"/>
              <a:t>Podmiot publiczny używa do realizacji zadań publicznych systemów teleinformatycznych spełniających minimalne wymagania dla systemów teleinformatycznych </a:t>
            </a:r>
            <a:r>
              <a:rPr lang="pl-PL" sz="2400" dirty="0"/>
              <a:t>oraz zapewniających interoperacyjność systemów na zasadach określonych w Krajowych Ramach Interoperacyjności.– </a:t>
            </a:r>
            <a:r>
              <a:rPr lang="pl-PL" sz="2400" i="1" dirty="0">
                <a:solidFill>
                  <a:srgbClr val="0070C0"/>
                </a:solidFill>
                <a:latin typeface="Calibri"/>
                <a:cs typeface="Calibri"/>
              </a:rPr>
              <a:t>art. 13 ust. 1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i="1" dirty="0">
              <a:solidFill>
                <a:srgbClr val="0070C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i="1" dirty="0">
                <a:solidFill>
                  <a:srgbClr val="0070C0"/>
                </a:solidFill>
                <a:cs typeface="Calibri"/>
              </a:rPr>
              <a:t> </a:t>
            </a:r>
            <a:r>
              <a:rPr lang="pl-PL" sz="2400" i="1" dirty="0">
                <a:solidFill>
                  <a:schemeClr val="tx1"/>
                </a:solidFill>
                <a:cs typeface="Calibri"/>
              </a:rPr>
              <a:t>przepisy ustawy stosuje się do realizujących zadania publiczne </a:t>
            </a:r>
            <a:r>
              <a:rPr lang="pl-PL" sz="2400" i="1" dirty="0">
                <a:solidFill>
                  <a:srgbClr val="0070C0"/>
                </a:solidFill>
                <a:cs typeface="Calibri"/>
              </a:rPr>
              <a:t>(…) samodzielnych publicznych zakładów opieki zdrowotnej oraz spółek wykonujących działalność leczniczą w rozumieniu przepisów o działalności leczniczej – art. 2 ust. 1 pkt 4)</a:t>
            </a:r>
            <a:endParaRPr lang="pl-PL" sz="2400" i="1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17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2" y="616170"/>
            <a:ext cx="3678147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SYSTEMACH INFORMATYCZNYCH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575" y="254643"/>
            <a:ext cx="7315199" cy="64933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2400" b="1" u="sng" dirty="0">
                <a:solidFill>
                  <a:srgbClr val="0070C0"/>
                </a:solidFill>
                <a:cs typeface="Calibri"/>
              </a:rPr>
              <a:t> Rozporządzenie RM w sprawie Krajowych Ram Interoperacyjności, minimalnych wymagań dla rejestrów publicznych i wymiany informacji w postaci elektronicznej oraz minimalnych wymagań dla systemów teleinformatycznych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600" b="1" dirty="0">
                <a:solidFill>
                  <a:srgbClr val="0070C0"/>
                </a:solidFill>
                <a:cs typeface="Calibri"/>
              </a:rPr>
              <a:t>§ 16. 1. </a:t>
            </a:r>
            <a:r>
              <a:rPr lang="pl-PL" sz="2400" u="sng" dirty="0"/>
              <a:t>Systemy teleinformatyczne </a:t>
            </a:r>
            <a:r>
              <a:rPr lang="pl-PL" sz="2400" dirty="0"/>
              <a:t>używane przez podmioty realizujące zadania publiczne wyposaża się w </a:t>
            </a:r>
            <a:r>
              <a:rPr lang="pl-PL" sz="2400" u="sng" dirty="0"/>
              <a:t>składniki sprzętowe lub oprogramowanie umożliwiające wymianę danych z innymi systemami teleinformatycznymi za pomocą protokołów komunikacyjnych i szyfrujących </a:t>
            </a:r>
            <a:r>
              <a:rPr lang="pl-PL" sz="2400" dirty="0"/>
              <a:t>określonych w obowiązujących przepisach, normach, standardach lub rekomendacjach ustanowionych przez krajową jednostkę normalizacyjną lub jednostkę normalizacyjną Unii Europejskiej.</a:t>
            </a:r>
            <a:endParaRPr lang="pl-PL" sz="2400" b="1" dirty="0">
              <a:solidFill>
                <a:srgbClr val="333333"/>
              </a:solidFill>
              <a:latin typeface="Noto Serif"/>
            </a:endParaRPr>
          </a:p>
        </p:txBody>
      </p:sp>
    </p:spTree>
    <p:extLst>
      <p:ext uri="{BB962C8B-B14F-4D97-AF65-F5344CB8AC3E}">
        <p14:creationId xmlns:p14="http://schemas.microsoft.com/office/powerpoint/2010/main" val="2813649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2" y="616170"/>
            <a:ext cx="3678147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SYSTEMACH INFORMATYCZNYCH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062" y="605895"/>
            <a:ext cx="7185463" cy="5889497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300" dirty="0"/>
              <a:t> </a:t>
            </a:r>
            <a:r>
              <a:rPr lang="pl-PL" sz="2300" b="1" dirty="0">
                <a:solidFill>
                  <a:srgbClr val="0070C0"/>
                </a:solidFill>
                <a:cs typeface="Calibri"/>
              </a:rPr>
              <a:t> § 17. 1. </a:t>
            </a:r>
            <a:r>
              <a:rPr lang="pl-PL" sz="2300" u="sng" dirty="0">
                <a:solidFill>
                  <a:srgbClr val="333333"/>
                </a:solidFill>
                <a:latin typeface="Noto Serif"/>
              </a:rPr>
              <a:t>Kodowanie znaków w dokumentach wysyłanych z systemów teleinformatycznych 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podmiotów realizujących zadania publiczne </a:t>
            </a:r>
            <a:r>
              <a:rPr lang="pl-PL" sz="2300" u="sng" dirty="0">
                <a:solidFill>
                  <a:srgbClr val="333333"/>
                </a:solidFill>
                <a:latin typeface="Noto Serif"/>
              </a:rPr>
              <a:t>lub odbieranych przez takie systemy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, (…), </a:t>
            </a:r>
            <a:r>
              <a:rPr lang="pl-PL" sz="2300" u="sng" dirty="0">
                <a:solidFill>
                  <a:srgbClr val="333333"/>
                </a:solidFill>
                <a:latin typeface="Noto Serif"/>
              </a:rPr>
              <a:t>odbywa się według standardu </a:t>
            </a:r>
            <a:r>
              <a:rPr lang="pl-PL" sz="2300" dirty="0" err="1">
                <a:solidFill>
                  <a:srgbClr val="333333"/>
                </a:solidFill>
                <a:latin typeface="Noto Serif"/>
              </a:rPr>
              <a:t>Unicode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 UTF-8 określonego przez normę ISO/IEC 10646 wraz ze zmianami lub normę ją zastępującą.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300" b="1" dirty="0">
                <a:solidFill>
                  <a:srgbClr val="0070C0"/>
                </a:solidFill>
                <a:cs typeface="Calibri"/>
              </a:rPr>
              <a:t>§ 18. 1. </a:t>
            </a:r>
            <a:r>
              <a:rPr lang="pl-PL" sz="2300" u="sng" dirty="0">
                <a:solidFill>
                  <a:srgbClr val="333333"/>
                </a:solidFill>
                <a:latin typeface="Noto Serif"/>
              </a:rPr>
              <a:t>Systemy teleinformatyczne 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podmiotów realizujących zadania publiczne </a:t>
            </a:r>
            <a:r>
              <a:rPr lang="pl-PL" sz="2300" u="sng" dirty="0">
                <a:solidFill>
                  <a:srgbClr val="333333"/>
                </a:solidFill>
                <a:latin typeface="Noto Serif"/>
              </a:rPr>
              <a:t>udostępniają zasoby informacyjne co najmniej w jednym z formatów danych 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określonych w załączniku nr 2 do rozporządzenia.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300" b="1" dirty="0">
                <a:solidFill>
                  <a:srgbClr val="0070C0"/>
                </a:solidFill>
                <a:cs typeface="Calibri"/>
              </a:rPr>
              <a:t> § 20. 1. 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Podmiot realizujący zadania publiczne opracowuje i ustanawia, wdraża i eksploatuje, monitoruje i przegląda oraz utrzymuje i doskonali </a:t>
            </a:r>
            <a:r>
              <a:rPr lang="pl-PL" sz="2300" u="sng" dirty="0">
                <a:solidFill>
                  <a:srgbClr val="333333"/>
                </a:solidFill>
                <a:latin typeface="Noto Serif"/>
              </a:rPr>
              <a:t>system zarządzania bezpieczeństwem informacji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 zapewniający poufność, dostępność i integralność informacji z uwzględnieniem takich atrybutów, jak autentyczność, rozliczalność, niezaprzeczalność i niezawodność.</a:t>
            </a:r>
          </a:p>
        </p:txBody>
      </p:sp>
    </p:spTree>
    <p:extLst>
      <p:ext uri="{BB962C8B-B14F-4D97-AF65-F5344CB8AC3E}">
        <p14:creationId xmlns:p14="http://schemas.microsoft.com/office/powerpoint/2010/main" val="4143821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2" y="616170"/>
            <a:ext cx="3678147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SYSTEM ZARZĄDZANIA BEZPIECZEŃSTWEM  INFORMACJI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550" y="605895"/>
            <a:ext cx="7681859" cy="5889497"/>
          </a:xfrm>
        </p:spPr>
        <p:txBody>
          <a:bodyPr anchor="ctr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100" dirty="0"/>
              <a:t>Zarządzanie bezpieczeństwem informacji realizowane jest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100" u="sng" dirty="0"/>
              <a:t>w szczególności</a:t>
            </a:r>
            <a:r>
              <a:rPr lang="pl-PL" sz="2100" dirty="0"/>
              <a:t> przez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aktualizację regulacji wewnętrznych;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aktualizację inwentaryzacji sprzętu i oprogramowania;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okresową analizę ryzyka utraty integralności, dostępności lub poufności informacji oraz podejmowania działań minimalizujących to ryzyko, stosownie do wyników przeprowadzonej analizy;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nadawanie i aktualizacja uprawnień dla osób zaangażowanych w proces przetwarzania informacji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szkolenia osób zaangażowanych w proces przetwarzania informacji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zapewnienie ochrony przetwarzanych informacji przed ich kradzieżą, nieuprawnionym dostępem, uszkodzeniami lub zakłóceniami, przez: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a) monitorowanie dostępu do informacji,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b) wykrywanie nieautoryzowanych działań związanych z przetwarzaniem informacji,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c) zapewnienie środków uniemożliwiających nieautoryzowany dostęp na poziomie systemów operacyjnych, usług sieciowych i aplikacji;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wdrożenie środków i zasad gwarantujących bezpieczną pracę przy przetwarzaniu mobilnym i pracy zdalnej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zabezpieczanie informacji w sposób uniemożliwiający nieuprawnione jej ujawnienie, modyfikacje, usunięcie lub zniszczenie;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rgbClr val="333333"/>
              </a:solidFill>
              <a:latin typeface="Noto Serif"/>
            </a:endParaRPr>
          </a:p>
        </p:txBody>
      </p:sp>
    </p:spTree>
    <p:extLst>
      <p:ext uri="{BB962C8B-B14F-4D97-AF65-F5344CB8AC3E}">
        <p14:creationId xmlns:p14="http://schemas.microsoft.com/office/powerpoint/2010/main" val="3800017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2" y="616170"/>
            <a:ext cx="3678147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SYSTEM ZARZĄDZANIA BEZPIECZEŃSTWEM  INFORMACJI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550" y="554805"/>
            <a:ext cx="7419975" cy="5940588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zawieranie postanowień gwarantujących odpowiedni poziom bezpieczeństwa informacji w umowach serwisowych podpisanych ze stronami trzecimi;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ustalenie zasad postępowania z informacjami, zapewniających minimalizację wystąpienia ryzyka kradzieży informacji i środków przetwarzania informacji, w tym urządzeń mobilnych;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zapewnienia odpowiedniego poziomu bezpieczeństwa w systemach teleinformatycznych przez;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a) aktualizację oprogramowania,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b) minimalizowanie ryzyka utraty informacji w wyniku awarii,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c) ochronę przed błędami, utratą, nieuprawnioną modyfikacją,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d) stosowanie mechanizmów kryptograficznych w sposób adekwatny do zagrożeń,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e) zapewnienie bezpieczeństwa plików systemowych,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f) kontrolę zgodności systemów teleinformatycznych z odpowiednimi normami i politykami bezpieczeństwa;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zgłaszanie incydentów naruszenia bezpieczeństwa informacji w sposób, umożliwiający szybkie podjęcie działań korygujących;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100" dirty="0">
                <a:solidFill>
                  <a:srgbClr val="333333"/>
                </a:solidFill>
                <a:latin typeface="Noto Serif"/>
              </a:rPr>
              <a:t> okresowe audyty wewnętrzne w zakresie bezpieczeństwa informacji, nie rzadziej niż raz na rok.</a:t>
            </a:r>
          </a:p>
        </p:txBody>
      </p:sp>
    </p:spTree>
    <p:extLst>
      <p:ext uri="{BB962C8B-B14F-4D97-AF65-F5344CB8AC3E}">
        <p14:creationId xmlns:p14="http://schemas.microsoft.com/office/powerpoint/2010/main" val="3462739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2" y="616170"/>
            <a:ext cx="3678147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SYSTEM ZARZĄDZANIA BEZPIECZEŃSTWEM  INFORMACJI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062" y="532435"/>
            <a:ext cx="7185463" cy="5962957"/>
          </a:xfrm>
        </p:spPr>
        <p:txBody>
          <a:bodyPr anchor="ctr">
            <a:noAutofit/>
          </a:bodyPr>
          <a:lstStyle/>
          <a:p>
            <a:pPr>
              <a:spcBef>
                <a:spcPts val="200"/>
              </a:spcBef>
            </a:pPr>
            <a:r>
              <a:rPr lang="pl-PL" sz="2300" dirty="0"/>
              <a:t> </a:t>
            </a:r>
            <a:r>
              <a:rPr lang="pl-PL" sz="2300" b="1" dirty="0">
                <a:solidFill>
                  <a:srgbClr val="0070C0"/>
                </a:solidFill>
                <a:cs typeface="Calibri"/>
              </a:rPr>
              <a:t>§ 20. 3. </a:t>
            </a:r>
            <a:r>
              <a:rPr lang="pl-PL" sz="2300" u="sng" dirty="0">
                <a:solidFill>
                  <a:schemeClr val="tx1"/>
                </a:solidFill>
              </a:rPr>
              <a:t>Wymagania</a:t>
            </a:r>
            <a:r>
              <a:rPr lang="pl-PL" sz="2300" dirty="0">
                <a:solidFill>
                  <a:schemeClr val="tx1"/>
                </a:solidFill>
              </a:rPr>
              <a:t> określone w ust. 1 i 2 </a:t>
            </a:r>
            <a:r>
              <a:rPr lang="pl-PL" sz="2300" u="sng" dirty="0">
                <a:solidFill>
                  <a:schemeClr val="tx1"/>
                </a:solidFill>
              </a:rPr>
              <a:t>uznaje się za spełnione, jeżeli system zarządzania bezpieczeństwem informacji został opracowany na podstawie Polskiej Normy PN-ISO/IEC 27001</a:t>
            </a:r>
            <a:r>
              <a:rPr lang="pl-PL" sz="2300" dirty="0">
                <a:solidFill>
                  <a:schemeClr val="tx1"/>
                </a:solidFill>
              </a:rPr>
              <a:t>, a ustanawianie zabezpieczeń, zarządzanie ryzykiem oraz audytowanie odbywa się na podstawie Polskich Norm związanych z tą normą, w tym:</a:t>
            </a:r>
          </a:p>
          <a:p>
            <a:pPr>
              <a:spcBef>
                <a:spcPts val="200"/>
              </a:spcBef>
            </a:pPr>
            <a:r>
              <a:rPr lang="pl-PL" sz="2300" dirty="0">
                <a:solidFill>
                  <a:schemeClr val="tx1"/>
                </a:solidFill>
              </a:rPr>
              <a:t>1)  PN-ISO/IEC 27002 - w odniesieniu do ustanawiania zabezpieczeń;</a:t>
            </a:r>
          </a:p>
          <a:p>
            <a:pPr>
              <a:spcBef>
                <a:spcPts val="200"/>
              </a:spcBef>
            </a:pPr>
            <a:r>
              <a:rPr lang="pl-PL" sz="2300" dirty="0">
                <a:solidFill>
                  <a:schemeClr val="tx1"/>
                </a:solidFill>
              </a:rPr>
              <a:t>2)  PN-ISO/IEC 27005 - w odniesieniu do zarządzania ryzykiem;</a:t>
            </a:r>
          </a:p>
          <a:p>
            <a:pPr>
              <a:spcBef>
                <a:spcPts val="200"/>
              </a:spcBef>
            </a:pPr>
            <a:r>
              <a:rPr lang="pl-PL" sz="2300" dirty="0">
                <a:solidFill>
                  <a:schemeClr val="tx1"/>
                </a:solidFill>
              </a:rPr>
              <a:t>3)  PN-ISO/IEC 24762 - w odniesieniu do odtwarzania techniki informatycznej po katastrofie w ramach zarządzania ciągłością działania.</a:t>
            </a:r>
            <a:endParaRPr lang="pl-PL" sz="2300" b="1" dirty="0">
              <a:solidFill>
                <a:srgbClr val="0070C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300" b="1" dirty="0">
                <a:solidFill>
                  <a:srgbClr val="0070C0"/>
                </a:solidFill>
                <a:cs typeface="Calibri"/>
              </a:rPr>
              <a:t>§ 20. 4.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 Niezależnie od zapewnienia działań, o których mowa w ust. 2, </a:t>
            </a:r>
            <a:r>
              <a:rPr lang="pl-PL" sz="2300" u="sng" dirty="0">
                <a:solidFill>
                  <a:srgbClr val="333333"/>
                </a:solidFill>
                <a:latin typeface="Noto Serif"/>
              </a:rPr>
              <a:t>w przypadkach uzasadnionych analizą ryzyka w systemach teleinformatycznych 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podmiotów realizujących zadania publiczne </a:t>
            </a:r>
            <a:r>
              <a:rPr lang="pl-PL" sz="2300" u="sng" dirty="0">
                <a:solidFill>
                  <a:srgbClr val="333333"/>
                </a:solidFill>
                <a:latin typeface="Noto Serif"/>
              </a:rPr>
              <a:t>należy ustanowić dodatkowe zabezpieczenia</a:t>
            </a:r>
            <a:r>
              <a:rPr lang="pl-PL" sz="2300" dirty="0">
                <a:solidFill>
                  <a:srgbClr val="333333"/>
                </a:solidFill>
                <a:latin typeface="Noto Serif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82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DANE MEDYCZNE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1516" y="598715"/>
            <a:ext cx="7143913" cy="6087306"/>
          </a:xfrm>
        </p:spPr>
        <p:txBody>
          <a:bodyPr anchor="ctr">
            <a:normAutofit/>
          </a:bodyPr>
          <a:lstStyle/>
          <a:p>
            <a:pPr>
              <a:buFont typeface="Wingdings" panose="020F0502020204030204" pitchFamily="34" charset="0"/>
              <a:buChar char="Ø"/>
            </a:pPr>
            <a:r>
              <a:rPr lang="pl-PL" sz="2400" b="1" dirty="0">
                <a:solidFill>
                  <a:srgbClr val="0070C0"/>
                </a:solidFill>
              </a:rPr>
              <a:t> Dane osobowe </a:t>
            </a:r>
            <a:r>
              <a:rPr lang="pl-PL" sz="2400" dirty="0"/>
              <a:t>- informacje o zidentyfikowanej lub możliwej do zidentyfikowania osobie fizycznej („osobie, której dane dotyczą”) - </a:t>
            </a:r>
            <a:r>
              <a:rPr lang="pl-PL" sz="2400" i="1" dirty="0">
                <a:solidFill>
                  <a:srgbClr val="0070C0"/>
                </a:solidFill>
                <a:latin typeface="Calibri"/>
                <a:cs typeface="Calibri"/>
              </a:rPr>
              <a:t>art. 4 pkt 1) RODO</a:t>
            </a:r>
          </a:p>
          <a:p>
            <a:pPr>
              <a:buFont typeface="Wingdings" panose="020F0502020204030204" pitchFamily="34" charset="0"/>
              <a:buChar char="Ø"/>
            </a:pPr>
            <a:r>
              <a:rPr lang="pl-PL" sz="2400" b="1" dirty="0">
                <a:solidFill>
                  <a:srgbClr val="0070C0"/>
                </a:solidFill>
              </a:rPr>
              <a:t> Dane dotyczące zdrowia </a:t>
            </a:r>
            <a:r>
              <a:rPr lang="pl-PL" sz="2400" dirty="0"/>
              <a:t>- dane osobowe o zdrowiu fizycznym lub psychicznym osoby fizycznej – w tym o korzystaniu z usług opieki zdrowotnej – ujawniające informacje o stanie jej zdrowia - </a:t>
            </a:r>
            <a:r>
              <a:rPr lang="pl-PL" sz="2400" i="1" dirty="0">
                <a:solidFill>
                  <a:srgbClr val="0070C0"/>
                </a:solidFill>
                <a:cs typeface="Calibri"/>
              </a:rPr>
              <a:t>art. 4 pkt 15) RODO</a:t>
            </a:r>
            <a:endParaRPr lang="pl-PL" sz="2400" dirty="0"/>
          </a:p>
          <a:p>
            <a:pPr>
              <a:buFont typeface="Wingdings" panose="020F0502020204030204" pitchFamily="34" charset="0"/>
              <a:buChar char="Ø"/>
            </a:pP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b="1" dirty="0">
                <a:solidFill>
                  <a:srgbClr val="0070C0"/>
                </a:solidFill>
              </a:rPr>
              <a:t>Jednostkowe dane medyczne </a:t>
            </a:r>
            <a:r>
              <a:rPr lang="pl-PL" sz="2400" dirty="0"/>
              <a:t>– dane osoby fizycznej o udzielonych, udzielanych i planowanych świadczeniach opieki zdrowotnej oraz dotyczące jej stanu zdrowia, w tym profilaktyki zdrowotnej i realizacji programów zdrowotnych - </a:t>
            </a:r>
            <a:r>
              <a:rPr lang="pl-PL" sz="2400" i="1" dirty="0">
                <a:solidFill>
                  <a:srgbClr val="0070C0"/>
                </a:solidFill>
                <a:latin typeface="Calibri"/>
                <a:cs typeface="Calibri"/>
              </a:rPr>
              <a:t>art. 2 pkt 7) </a:t>
            </a:r>
            <a:r>
              <a:rPr lang="pl-PL" sz="2400" i="1" dirty="0">
                <a:solidFill>
                  <a:srgbClr val="0070C0"/>
                </a:solidFill>
              </a:rPr>
              <a:t>ustawy z dnia 28 kwietnia 2011 r. o systemie informacji w ochronie zdrowia</a:t>
            </a:r>
            <a:endParaRPr lang="pl-PL" sz="2400" i="1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368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032" y="616170"/>
            <a:ext cx="3678147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SYSTEMACH INFORMATYCZNYCH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938" y="409903"/>
            <a:ext cx="7311587" cy="6222125"/>
          </a:xfrm>
        </p:spPr>
        <p:txBody>
          <a:bodyPr anchor="ctr"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400" dirty="0"/>
              <a:t> </a:t>
            </a:r>
            <a:r>
              <a:rPr lang="pl-PL" sz="2500" b="1" dirty="0">
                <a:solidFill>
                  <a:srgbClr val="0070C0"/>
                </a:solidFill>
                <a:cs typeface="Calibri"/>
              </a:rPr>
              <a:t>§ 21. 1. </a:t>
            </a:r>
            <a:r>
              <a:rPr lang="pl-PL" sz="2500" dirty="0">
                <a:solidFill>
                  <a:srgbClr val="333333"/>
                </a:solidFill>
                <a:latin typeface="Noto Serif"/>
              </a:rPr>
              <a:t>Rozliczalność w systemach teleinformatycznych podlega wiarygodnemu dokumentowaniu w postaci elektronicznych zapisów w dziennikach systemów (logach).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2. </a:t>
            </a:r>
            <a:r>
              <a:rPr lang="pl-PL" sz="2500" b="1" dirty="0">
                <a:solidFill>
                  <a:srgbClr val="333333"/>
                </a:solidFill>
                <a:latin typeface="Noto Serif"/>
              </a:rPr>
              <a:t>W dziennikach systemów odnotowuje się </a:t>
            </a:r>
            <a:r>
              <a:rPr lang="pl-PL" sz="2500" b="1" dirty="0">
                <a:solidFill>
                  <a:srgbClr val="0070C0"/>
                </a:solidFill>
                <a:cs typeface="Calibri"/>
              </a:rPr>
              <a:t>obligatoryjnie </a:t>
            </a:r>
            <a:r>
              <a:rPr lang="pl-PL" sz="2500" b="1" dirty="0">
                <a:solidFill>
                  <a:srgbClr val="333333"/>
                </a:solidFill>
                <a:latin typeface="Noto Serif"/>
              </a:rPr>
              <a:t>działania użytkowników </a:t>
            </a:r>
            <a:r>
              <a:rPr lang="pl-PL" sz="2500" dirty="0">
                <a:solidFill>
                  <a:srgbClr val="333333"/>
                </a:solidFill>
                <a:latin typeface="Noto Serif"/>
              </a:rPr>
              <a:t>lub obiektów systemowych polegające na dostępie do:</a:t>
            </a:r>
          </a:p>
          <a:p>
            <a:pPr marL="29260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1) systemu z uprawnieniami administracyjnymi;</a:t>
            </a:r>
          </a:p>
          <a:p>
            <a:pPr marL="29260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2) konfiguracji systemu, w tym konfiguracji zabezpieczeń;</a:t>
            </a:r>
          </a:p>
          <a:p>
            <a:pPr marL="29260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3) przetwarzanych w systemach danych podlegających prawnej ochronie w zakresie wymaganym przepisami prawa.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3. </a:t>
            </a:r>
            <a:r>
              <a:rPr lang="pl-PL" sz="2500" b="1" dirty="0">
                <a:solidFill>
                  <a:srgbClr val="333333"/>
                </a:solidFill>
                <a:latin typeface="Noto Serif"/>
              </a:rPr>
              <a:t>Poza informacjami wymienionymi w ust. 2 </a:t>
            </a:r>
            <a:r>
              <a:rPr lang="pl-PL" sz="2500" b="1" dirty="0">
                <a:solidFill>
                  <a:srgbClr val="0070C0"/>
                </a:solidFill>
                <a:cs typeface="Calibri"/>
              </a:rPr>
              <a:t>mogą być odnotowywane</a:t>
            </a:r>
            <a:r>
              <a:rPr lang="pl-PL" sz="2500" dirty="0">
                <a:solidFill>
                  <a:srgbClr val="333333"/>
                </a:solidFill>
                <a:latin typeface="Noto Serif"/>
              </a:rPr>
              <a:t> działania użytkowników lub obiektów systemowych, a także inne zdarzenia związane z eksploatacją systemu w postaci:</a:t>
            </a:r>
          </a:p>
          <a:p>
            <a:pPr marL="29260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1) działań użytkowników nieposiadających uprawnień administracyjnych,</a:t>
            </a:r>
          </a:p>
          <a:p>
            <a:pPr marL="29260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2) zdarzeń systemowych nieposiadających krytycznego znaczenia dla funkcjonowania systemu,</a:t>
            </a:r>
          </a:p>
          <a:p>
            <a:pPr marL="292608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3) zdarzeń i parametrów środowiska, w którym eksploatowany jest system teleinformatyczny - </a:t>
            </a:r>
            <a:r>
              <a:rPr lang="pl-PL" sz="2500" b="1" dirty="0">
                <a:solidFill>
                  <a:srgbClr val="0070C0"/>
                </a:solidFill>
                <a:cs typeface="Calibri"/>
              </a:rPr>
              <a:t>w zakresie wynikającym z analizy ryzyka.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500" dirty="0">
                <a:solidFill>
                  <a:srgbClr val="333333"/>
                </a:solidFill>
                <a:latin typeface="Noto Serif"/>
              </a:rPr>
              <a:t>4. Informacje w dziennikach systemów przechowywane są od dnia ich zapisu, przez okres wskazany w przepisach odrębnych, a w przypadku braku przepisów odrębnych </a:t>
            </a:r>
            <a:r>
              <a:rPr lang="pl-PL" sz="2500" b="1" dirty="0">
                <a:solidFill>
                  <a:srgbClr val="0070C0"/>
                </a:solidFill>
                <a:cs typeface="Calibri"/>
              </a:rPr>
              <a:t>przez dwa lata</a:t>
            </a:r>
            <a:r>
              <a:rPr lang="pl-PL" sz="2500" dirty="0">
                <a:solidFill>
                  <a:srgbClr val="333333"/>
                </a:solidFill>
                <a:latin typeface="Noto Serif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5756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E0A878A-A8EE-415E-A78B-858F3528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4000" b="1" dirty="0">
                <a:solidFill>
                  <a:schemeClr val="bg1"/>
                </a:solidFill>
                <a:ea typeface="+mj-lt"/>
                <a:cs typeface="+mj-lt"/>
              </a:rPr>
              <a:t>DZIĘKUJĘ ZA UWAGĘ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Symbol zastępczy zawartości 4" descr="Obraz zawierający tekst&#10;&#10;Opis wygenerowany automatycznie">
            <a:extLst>
              <a:ext uri="{FF2B5EF4-FFF2-40B4-BE49-F238E27FC236}">
                <a16:creationId xmlns:a16="http://schemas.microsoft.com/office/drawing/2014/main" id="{EC8A97BF-5B13-45B9-B7CD-7698BCA09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845" y="1301221"/>
            <a:ext cx="2677505" cy="2677505"/>
          </a:xfrm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C938D61-76BE-423E-8468-145D58E8831D}"/>
              </a:ext>
            </a:extLst>
          </p:cNvPr>
          <p:cNvSpPr txBox="1"/>
          <p:nvPr/>
        </p:nvSpPr>
        <p:spPr>
          <a:xfrm>
            <a:off x="4533900" y="4584622"/>
            <a:ext cx="7308836" cy="1265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200" b="1" i="1" dirty="0">
                <a:solidFill>
                  <a:srgbClr val="0000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Kontakt:</a:t>
            </a:r>
            <a:endParaRPr lang="pl-PL" sz="2200" b="1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200" b="1" i="1" dirty="0">
                <a:solidFill>
                  <a:srgbClr val="0000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r.pr. Magdalena Olender - tel. +48 517 551 171, biuro@kancelariaolender.pl</a:t>
            </a:r>
          </a:p>
        </p:txBody>
      </p:sp>
    </p:spTree>
    <p:extLst>
      <p:ext uri="{BB962C8B-B14F-4D97-AF65-F5344CB8AC3E}">
        <p14:creationId xmlns:p14="http://schemas.microsoft.com/office/powerpoint/2010/main" val="75369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3067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DOKUEMNTACJA MEDYCZNA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1516" y="309563"/>
            <a:ext cx="7207413" cy="6376457"/>
          </a:xfrm>
        </p:spPr>
        <p:txBody>
          <a:bodyPr anchor="ctr">
            <a:normAutofit fontScale="92500" lnSpcReduction="10000"/>
          </a:bodyPr>
          <a:lstStyle/>
          <a:p>
            <a:pPr marL="383540" lvl="1" fontAlgn="base">
              <a:buFont typeface="Wingdings" panose="020B0604020202020204" pitchFamily="34" charset="0"/>
              <a:buChar char="Ø"/>
            </a:pPr>
            <a:r>
              <a:rPr lang="pl-PL" sz="2400" dirty="0">
                <a:cs typeface="Arial" panose="020B0604020202020204" pitchFamily="34" charset="0"/>
              </a:rPr>
              <a:t> Dane zawarte w dokumentacji medycznej podlegają ochronie określonej w niniejszej ustawie oraz w przepisach odrębnych - </a:t>
            </a:r>
            <a:r>
              <a:rPr lang="pl-PL" sz="2300" i="1" dirty="0">
                <a:solidFill>
                  <a:srgbClr val="0070C0"/>
                </a:solidFill>
                <a:latin typeface="Calibri"/>
                <a:cs typeface="Calibri"/>
              </a:rPr>
              <a:t>art. 23 ust. 2 ustawy o prawach pacjenta i Rzeczniku Praw Pacjenta</a:t>
            </a:r>
          </a:p>
          <a:p>
            <a:pPr marL="543560" lvl="1" indent="-342900" fontAlgn="base">
              <a:buFont typeface="Wingdings" panose="05000000000000000000" pitchFamily="2" charset="2"/>
              <a:buChar char="Ø"/>
            </a:pPr>
            <a:r>
              <a:rPr lang="pl-PL" sz="2600" b="1" dirty="0">
                <a:solidFill>
                  <a:srgbClr val="0070C0"/>
                </a:solidFill>
              </a:rPr>
              <a:t>Dokumentacja medyczna </a:t>
            </a:r>
            <a:r>
              <a:rPr lang="pl-PL" sz="2400" dirty="0"/>
              <a:t>zawiera co najmniej:</a:t>
            </a:r>
          </a:p>
          <a:p>
            <a:pPr marL="200660" lvl="1" indent="0" fontAlgn="base">
              <a:buNone/>
            </a:pPr>
            <a:r>
              <a:rPr lang="pl-PL" sz="2400" dirty="0"/>
              <a:t>1) oznaczenie pacjenta, pozwalające na ustalenie jego tożsamości:</a:t>
            </a:r>
          </a:p>
          <a:p>
            <a:pPr marL="200660" lvl="1" indent="0" fontAlgn="base">
              <a:buNone/>
            </a:pPr>
            <a:r>
              <a:rPr lang="pl-PL" sz="2400" dirty="0"/>
              <a:t>a) nazwisko i imię (imiona),</a:t>
            </a:r>
          </a:p>
          <a:p>
            <a:pPr marL="200660" lvl="1" indent="0" fontAlgn="base">
              <a:buNone/>
            </a:pPr>
            <a:r>
              <a:rPr lang="pl-PL" sz="2400" dirty="0"/>
              <a:t>b) datę urodzenia,</a:t>
            </a:r>
          </a:p>
          <a:p>
            <a:pPr marL="200660" lvl="1" indent="0" fontAlgn="base">
              <a:buNone/>
            </a:pPr>
            <a:r>
              <a:rPr lang="pl-PL" sz="2400" dirty="0"/>
              <a:t>c) oznaczenie płci,</a:t>
            </a:r>
          </a:p>
          <a:p>
            <a:pPr marL="200660" lvl="1" indent="0" fontAlgn="base">
              <a:buNone/>
            </a:pPr>
            <a:r>
              <a:rPr lang="pl-PL" sz="2400" dirty="0"/>
              <a:t>d) adres miejsca zamieszkania,</a:t>
            </a:r>
          </a:p>
          <a:p>
            <a:pPr marL="200660" lvl="1" indent="0" fontAlgn="base">
              <a:buNone/>
            </a:pPr>
            <a:r>
              <a:rPr lang="pl-PL" sz="2400" dirty="0"/>
              <a:t>e) numer PESEL,,</a:t>
            </a:r>
          </a:p>
          <a:p>
            <a:pPr marL="200660" lvl="1" indent="0" fontAlgn="base">
              <a:buNone/>
            </a:pPr>
            <a:r>
              <a:rPr lang="pl-PL" sz="2400" dirty="0"/>
              <a:t>f) nazwisko i imię (imiona) przedstawiciela ustawowego oraz adres jego miejsca zamieszkania,</a:t>
            </a:r>
          </a:p>
          <a:p>
            <a:pPr marL="200660" lvl="1" indent="0" fontAlgn="base">
              <a:buNone/>
            </a:pPr>
            <a:r>
              <a:rPr lang="pl-PL" sz="2400" dirty="0"/>
              <a:t>2) oznaczenie podmiotu udzielającego świadczeń zdrowotnych;</a:t>
            </a:r>
          </a:p>
          <a:p>
            <a:pPr marL="200660" lvl="1" indent="0" fontAlgn="base">
              <a:buNone/>
            </a:pPr>
            <a:r>
              <a:rPr lang="pl-PL" sz="2400" dirty="0"/>
              <a:t>3) opis stanu zdrowia pacjenta lub udzielonych mu świadczeń zdrowotnych;</a:t>
            </a:r>
          </a:p>
          <a:p>
            <a:pPr marL="200660" lvl="1" indent="0" fontAlgn="base">
              <a:buNone/>
            </a:pPr>
            <a:r>
              <a:rPr lang="pl-PL" sz="2400" dirty="0"/>
              <a:t>4) datę sporządzenia </a:t>
            </a:r>
            <a:r>
              <a:rPr lang="pl-PL" sz="2400" i="1" dirty="0">
                <a:solidFill>
                  <a:srgbClr val="0070C0"/>
                </a:solidFill>
                <a:latin typeface="Calibri"/>
                <a:cs typeface="Calibri"/>
              </a:rPr>
              <a:t>- art. 25 </a:t>
            </a:r>
            <a:r>
              <a:rPr lang="pl-PL" sz="2300" i="1" dirty="0">
                <a:solidFill>
                  <a:srgbClr val="0070C0"/>
                </a:solidFill>
                <a:cs typeface="Calibri"/>
              </a:rPr>
              <a:t>ustawy o prawach pacjenta i Rzeczniku Praw Pacjenta</a:t>
            </a:r>
            <a:endParaRPr lang="pl-PL" sz="2300" i="1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415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3067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DOKUEMNTACJA MEDYCZNA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1516" y="309563"/>
            <a:ext cx="7207413" cy="6376457"/>
          </a:xfrm>
        </p:spPr>
        <p:txBody>
          <a:bodyPr anchor="ctr"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i="1" dirty="0">
                <a:solidFill>
                  <a:srgbClr val="0070C0"/>
                </a:solidFill>
                <a:latin typeface="Calibri"/>
                <a:cs typeface="Calibri"/>
              </a:rPr>
              <a:t>Rozporządzenie Ministra Zdrowia w sprawie rodzajów elektronicznej dokumentacji medycznej</a:t>
            </a:r>
          </a:p>
          <a:p>
            <a:pPr>
              <a:spcBef>
                <a:spcPts val="600"/>
              </a:spcBef>
            </a:pPr>
            <a:r>
              <a:rPr lang="pl-PL" sz="2400" b="1" dirty="0">
                <a:solidFill>
                  <a:srgbClr val="0070C0"/>
                </a:solidFill>
              </a:rPr>
              <a:t>Elektroniczną dokumentację medyczną </a:t>
            </a:r>
            <a:r>
              <a:rPr lang="pl-PL" sz="2300" dirty="0"/>
              <a:t>stanowią:</a:t>
            </a:r>
          </a:p>
          <a:p>
            <a:pPr>
              <a:spcBef>
                <a:spcPts val="600"/>
              </a:spcBef>
            </a:pPr>
            <a:r>
              <a:rPr lang="pl-PL" sz="2300" dirty="0"/>
              <a:t>1) informacja o rozpoznaniu choroby, problemu zdrowotnego lub urazu, wynikach przeprowadzonych badań, przyczynie odmowy przyjęcia do szpitala, udzielonych świadczeniach zdrowotnych oraz ewentualnych zaleceniach;</a:t>
            </a:r>
          </a:p>
          <a:p>
            <a:pPr>
              <a:spcBef>
                <a:spcPts val="600"/>
              </a:spcBef>
            </a:pPr>
            <a:r>
              <a:rPr lang="pl-PL" sz="2300" dirty="0"/>
              <a:t>2) informacja dla lekarza kierującego świadczeniobiorcę do poradni specjalistycznej lub leczenia szpitalnego o rozpoznaniu, sposobie leczenia, rokowaniu, ordynowanych lekach, środkach spożywczych specjalnego przeznaczenia żywieniowego i wyrobach medycznych, w tym okresie ich stosowania i sposobie dawkowania oraz wyznaczonych wizytach kontrolnych;</a:t>
            </a:r>
          </a:p>
          <a:p>
            <a:pPr>
              <a:spcBef>
                <a:spcPts val="600"/>
              </a:spcBef>
            </a:pPr>
            <a:r>
              <a:rPr lang="pl-PL" sz="2300" dirty="0"/>
              <a:t>3) karta informacyjna z leczenia szpitalnego</a:t>
            </a:r>
          </a:p>
          <a:p>
            <a:pPr>
              <a:spcBef>
                <a:spcPts val="600"/>
              </a:spcBef>
            </a:pPr>
            <a:r>
              <a:rPr lang="pl-PL" sz="2300" dirty="0"/>
              <a:t>4) wyniki badań laboratoryjnych wraz z opisem;</a:t>
            </a:r>
          </a:p>
          <a:p>
            <a:pPr>
              <a:spcBef>
                <a:spcPts val="600"/>
              </a:spcBef>
            </a:pPr>
            <a:r>
              <a:rPr lang="pl-PL" sz="2300" dirty="0"/>
              <a:t>5) opis innych badań diagnostycznych.</a:t>
            </a:r>
          </a:p>
        </p:txBody>
      </p:sp>
    </p:spTree>
    <p:extLst>
      <p:ext uri="{BB962C8B-B14F-4D97-AF65-F5344CB8AC3E}">
        <p14:creationId xmlns:p14="http://schemas.microsoft.com/office/powerpoint/2010/main" val="12621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3067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REJESTR MEDYCZNY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1516" y="309563"/>
            <a:ext cx="7207413" cy="6376457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pl-PL" sz="2400" i="1" dirty="0">
                <a:solidFill>
                  <a:srgbClr val="0070C0"/>
                </a:solidFill>
              </a:rPr>
              <a:t>Art. 2 pkt 12) ustawy o systemie informacji w ochronie zdrowia</a:t>
            </a:r>
            <a:endParaRPr lang="pl-PL" sz="2400" dirty="0"/>
          </a:p>
          <a:p>
            <a:pPr>
              <a:spcBef>
                <a:spcPts val="600"/>
              </a:spcBef>
            </a:pPr>
            <a:r>
              <a:rPr lang="pl-PL" sz="2400" b="1" dirty="0">
                <a:solidFill>
                  <a:srgbClr val="0070C0"/>
                </a:solidFill>
              </a:rPr>
              <a:t>rejestr medyczny </a:t>
            </a:r>
            <a:r>
              <a:rPr lang="pl-PL" sz="2400" dirty="0"/>
              <a:t>– tworzony zgodnie z prawem rejestr, ewidencję, listę, spis albo inny uporządkowany zbiór </a:t>
            </a:r>
            <a:r>
              <a:rPr lang="pl-PL" sz="2400" u="sng" dirty="0"/>
              <a:t>danych osobowych, jednostkowych danych medycznych </a:t>
            </a:r>
            <a:r>
              <a:rPr lang="pl-PL" sz="2400" dirty="0"/>
              <a:t>lub danych niebędących danymi osobowymi, służący do realizacji zadań publicznych, prowadzony przez podmiot funkcjonujący w systemie ochrony zdrowia;</a:t>
            </a:r>
          </a:p>
        </p:txBody>
      </p:sp>
    </p:spTree>
    <p:extLst>
      <p:ext uri="{BB962C8B-B14F-4D97-AF65-F5344CB8AC3E}">
        <p14:creationId xmlns:p14="http://schemas.microsoft.com/office/powerpoint/2010/main" val="287401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192" y="431235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PODSTAWY PRAWNE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621309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Ustawa z dnia 28 kwietnia 2011 r. o systemie informacji w ochronie zdrowia (</a:t>
            </a:r>
            <a:r>
              <a:rPr lang="pl-P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t.j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Dz. U. z 2021 r. poz. 666 z </a:t>
            </a:r>
            <a:r>
              <a:rPr lang="pl-P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późn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zm.)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Ogólne rozporządzenie o ochronie danych osobowych (RODO)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Ustawa z dnia z dnia 17 lutego 2005 r. o informatyzacji działalności podmiotów realizujących zadania publiczne  (</a:t>
            </a:r>
            <a:r>
              <a:rPr lang="pl-P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t.j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Dz.U. z 2021 r. poz. 2070)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Rozporządzenie Rady Ministrów w sprawie Krajowych Ram Interoperacyjności, minimalnych wymagań dla rejestrów publicznych i wymiany informacji w postaci elektronicznej oraz minimalnych wymagań dla systemów teleinformatycznych (</a:t>
            </a:r>
            <a:r>
              <a:rPr lang="pl-PL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t.j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Dz.U. z 2017 r. poz. 2247)</a:t>
            </a:r>
            <a:endParaRPr lang="pl-PL" sz="2400" b="1" u="sng" dirty="0">
              <a:solidFill>
                <a:srgbClr val="0070C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995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SIOZ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621309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b="1" u="sng" dirty="0">
                <a:solidFill>
                  <a:srgbClr val="0070C0"/>
                </a:solidFill>
                <a:cs typeface="Calibri"/>
              </a:rPr>
              <a:t>Ustawa o systemie informacji w ochronie zdrowia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</a:t>
            </a:r>
            <a:r>
              <a:rPr lang="pl-PL" sz="2400" u="sng" dirty="0"/>
              <a:t>Dane osobowe podlegają ochronie na podstawie przepisów o ochronie danych osobowych </a:t>
            </a:r>
            <a:r>
              <a:rPr lang="pl-PL" sz="2400" dirty="0"/>
              <a:t>i są chronione przed dostępem do nich osób nieuprawnionych – </a:t>
            </a:r>
            <a:r>
              <a:rPr lang="pl-PL" sz="2400" i="1" dirty="0">
                <a:solidFill>
                  <a:srgbClr val="0070C0"/>
                </a:solidFill>
                <a:latin typeface="Calibri"/>
                <a:cs typeface="Calibri"/>
              </a:rPr>
              <a:t>art. 5 ust 3a</a:t>
            </a:r>
          </a:p>
          <a:p>
            <a:pPr lvl="0">
              <a:buClr>
                <a:srgbClr val="4A66AC"/>
              </a:buClr>
              <a:buFont typeface="Wingdings" panose="05000000000000000000" pitchFamily="2" charset="2"/>
              <a:buChar char="ü"/>
            </a:pPr>
            <a:r>
              <a:rPr lang="pl-PL" sz="2400" dirty="0"/>
              <a:t> </a:t>
            </a:r>
            <a:r>
              <a:rPr lang="pl-PL" sz="24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Dane zawarte w systemach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o których mowa w ust. 1 pkt 1 (SIM), pkt 2 lit. a, e, g–j, l i m (dziedzinowe systemy teleinformatyczne) oraz pkt 3 (rejestry medyczne) </a:t>
            </a:r>
            <a:r>
              <a:rPr lang="pl-PL" sz="24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nie podlegają udostępnianiu na zasadach określonych w ustawie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z dnia 6 września 2001 r. o </a:t>
            </a:r>
            <a:r>
              <a:rPr lang="pl-PL" sz="24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dostępie do informacji publicznej 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</a:t>
            </a:r>
            <a:r>
              <a:rPr lang="pl-PL" sz="2400" i="1" dirty="0">
                <a:solidFill>
                  <a:srgbClr val="0070C0"/>
                </a:solidFill>
                <a:cs typeface="Calibri"/>
              </a:rPr>
              <a:t>art. 5 ust 3c</a:t>
            </a: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endParaRPr lang="pl-PL" sz="2400" b="1" u="sng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40620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SIOZ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954684" cy="6004454"/>
          </a:xfrm>
        </p:spPr>
        <p:txBody>
          <a:bodyPr anchor="ctr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600" dirty="0"/>
              <a:t> </a:t>
            </a:r>
            <a:r>
              <a:rPr lang="pl-PL" sz="2600" b="1" u="sng" dirty="0">
                <a:solidFill>
                  <a:srgbClr val="0070C0"/>
                </a:solidFill>
                <a:cs typeface="Calibri"/>
              </a:rPr>
              <a:t>Ustawa o systemie informacji w ochronie zdrowia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600" dirty="0"/>
              <a:t> </a:t>
            </a:r>
            <a:r>
              <a:rPr lang="pl-PL" sz="2600" u="sng" dirty="0"/>
              <a:t>Podmioty</a:t>
            </a:r>
            <a:r>
              <a:rPr lang="pl-PL" sz="2600" dirty="0"/>
              <a:t>, o których mowa w art. 2 ust. 1 i 2 ustawy z dnia 17 lutego 2005 r. o informatyzacji działalności podmiotów realizujących zadania publiczne, </a:t>
            </a:r>
            <a:r>
              <a:rPr lang="pl-PL" sz="2600" u="sng" dirty="0"/>
              <a:t>prowadzące rejestr medyczny używają</a:t>
            </a:r>
            <a:r>
              <a:rPr lang="pl-PL" sz="2600" dirty="0"/>
              <a:t> do realizacji zadań związanych z prowadzeniem rejestru medycznego </a:t>
            </a:r>
            <a:r>
              <a:rPr lang="pl-PL" sz="2600" u="sng" dirty="0"/>
              <a:t>systemów teleinformatycznych spełniających minimalne wymagania określone w ustawie</a:t>
            </a:r>
            <a:r>
              <a:rPr lang="pl-PL" sz="2600" dirty="0"/>
              <a:t> z dnia 17 lutego 2005 r. o </a:t>
            </a:r>
            <a:r>
              <a:rPr lang="pl-PL" sz="2600" u="sng" dirty="0"/>
              <a:t>informatyzacji działalności podmiotów realizujących zadania publiczne.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600" dirty="0"/>
              <a:t> </a:t>
            </a:r>
            <a:r>
              <a:rPr lang="pl-PL" sz="2600" u="sng" dirty="0"/>
              <a:t>Do rejestrów medycznych i systemów teleinformatycznych </a:t>
            </a:r>
            <a:r>
              <a:rPr lang="pl-PL" sz="2600" dirty="0"/>
              <a:t>używanych do prowadzenia rejestrów medycznych </a:t>
            </a:r>
            <a:r>
              <a:rPr lang="pl-PL" sz="2600" u="sng" dirty="0"/>
              <a:t>stosuje się odpowiednio </a:t>
            </a:r>
            <a:r>
              <a:rPr lang="pl-PL" sz="2600" dirty="0"/>
              <a:t>przepisy art. 14 ust. 1 i art. 15–16 ustawy z dnia 17 lutego 2005 r. o informatyzacji działalności podmiotów realizujących zadania publiczne i przepisy wydane na ich podstawie oraz przepisy wydane na podstawie art. 18 tej ustawy</a:t>
            </a:r>
          </a:p>
          <a:p>
            <a:pPr marL="0" indent="0">
              <a:buNone/>
            </a:pPr>
            <a:r>
              <a:rPr lang="pl-PL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</a:t>
            </a:r>
            <a:r>
              <a:rPr lang="pl-PL" sz="2600" i="1" dirty="0">
                <a:solidFill>
                  <a:srgbClr val="0070C0"/>
                </a:solidFill>
                <a:cs typeface="Calibri"/>
              </a:rPr>
              <a:t>art. 8 ust. 1 i 2</a:t>
            </a:r>
            <a:endParaRPr lang="pl-PL" sz="2600" b="1" u="sng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5566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81143A-5E08-46C9-8490-0567A814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FFFFFF"/>
                </a:solidFill>
              </a:rPr>
              <a:t>ZABEZPIECZENIE DANYCH w SIOZ</a:t>
            </a:r>
            <a:endParaRPr lang="pl-PL" sz="36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C80436-17F9-470F-9595-4482066F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954684" cy="6004454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500" dirty="0"/>
              <a:t> </a:t>
            </a:r>
            <a:r>
              <a:rPr lang="pl-PL" sz="2500" b="1" u="sng" dirty="0">
                <a:solidFill>
                  <a:srgbClr val="0070C0"/>
                </a:solidFill>
                <a:cs typeface="Calibri"/>
              </a:rPr>
              <a:t>Ustawa o systemie informacji w ochronie zdrowia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500" dirty="0"/>
              <a:t>Jeżeli </a:t>
            </a:r>
            <a:r>
              <a:rPr lang="pl-PL" sz="2500" u="sng" dirty="0"/>
              <a:t>administrator danych </a:t>
            </a:r>
            <a:r>
              <a:rPr lang="pl-PL" sz="2500" dirty="0"/>
              <a:t>przetwarzanych w SIM, dziedzinowych systemach teleinformatycznych lub rejestrach medycznych lub podmiot przez niego upoważniony </a:t>
            </a:r>
            <a:r>
              <a:rPr lang="pl-PL" sz="2500" u="sng" dirty="0"/>
              <a:t>zawarł umowę o powierzeniu przetwarzania danych osobowych</a:t>
            </a:r>
            <a:r>
              <a:rPr lang="pl-PL" sz="2500" dirty="0"/>
              <a:t>, (…), </a:t>
            </a:r>
            <a:r>
              <a:rPr lang="pl-PL" sz="2500" u="sng" dirty="0"/>
              <a:t>podmiot, któremu powierzono przetwarzanie </a:t>
            </a:r>
            <a:r>
              <a:rPr lang="pl-PL" sz="2500" dirty="0"/>
              <a:t>tych danych, jest </a:t>
            </a:r>
            <a:r>
              <a:rPr lang="pl-PL" sz="2500" u="sng" dirty="0"/>
              <a:t>obowiązany do stworzenia warunków organizacyjnych i technicznych zapewniających ochronę przetwarzanych danych</a:t>
            </a:r>
            <a:r>
              <a:rPr lang="pl-PL" sz="2500" dirty="0"/>
              <a:t>, w szczególności zabezpieczenia danych przed nieuprawnionym dostępem, nielegalnym ujawnieniem lub pozyskaniem, a także ich modyfikacją, uszkodzeniem, zniszczeniem lub utratą </a:t>
            </a:r>
            <a:r>
              <a:rPr lang="pl-PL" sz="2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</a:t>
            </a:r>
            <a:r>
              <a:rPr lang="pl-PL" sz="2500" i="1" dirty="0">
                <a:solidFill>
                  <a:srgbClr val="0070C0"/>
                </a:solidFill>
                <a:cs typeface="Calibri"/>
              </a:rPr>
              <a:t>art. 9a ust. 2</a:t>
            </a:r>
            <a:endParaRPr lang="pl-PL" sz="2500" b="1" u="sng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882941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1235</TotalTime>
  <Words>2291</Words>
  <Application>Microsoft Office PowerPoint</Application>
  <PresentationFormat>Panoramiczny</PresentationFormat>
  <Paragraphs>148</Paragraphs>
  <Slides>21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Noto Serif</vt:lpstr>
      <vt:lpstr>Times New Roman</vt:lpstr>
      <vt:lpstr>Wingdings</vt:lpstr>
      <vt:lpstr>Retrospekcja</vt:lpstr>
      <vt:lpstr>Zabezpieczenie danych medycznych zgodnie  z przepisami RODO </vt:lpstr>
      <vt:lpstr>DANE MEDYCZNE</vt:lpstr>
      <vt:lpstr>DOKUEMNTACJA MEDYCZNA</vt:lpstr>
      <vt:lpstr>DOKUEMNTACJA MEDYCZNA</vt:lpstr>
      <vt:lpstr>REJESTR MEDYCZNY</vt:lpstr>
      <vt:lpstr>ZABEZPIECZENIE DANYCH PODSTAWY PRAWNE</vt:lpstr>
      <vt:lpstr>ZABEZPIECZENIE DANYCH w SIOZ</vt:lpstr>
      <vt:lpstr>ZABEZPIECZENIE DANYCH w SIOZ</vt:lpstr>
      <vt:lpstr>ZABEZPIECZENIE DANYCH w SIOZ</vt:lpstr>
      <vt:lpstr>ZABEZPIECZENIE DANYCH w SIOZ</vt:lpstr>
      <vt:lpstr>ZABEZPIECZENIE DANYCH w SIOZ</vt:lpstr>
      <vt:lpstr>ZABEZPIECZENIE DANYCH wg RODO</vt:lpstr>
      <vt:lpstr>ZABEZPIECZENIE DANYCH wg RODO</vt:lpstr>
      <vt:lpstr>ZABEZPIECZENIE DANYCH W SYSTEMACH INFORMATYCZNYCH</vt:lpstr>
      <vt:lpstr>ZABEZPIECZENIE DANYCH W SYSTEMACH INFORMATYCZNYCH</vt:lpstr>
      <vt:lpstr>ZABEZPIECZENIE DANYCH W SYSTEMACH INFORMATYCZNYCH</vt:lpstr>
      <vt:lpstr>SYSTEM ZARZĄDZANIA BEZPIECZEŃSTWEM  INFORMACJI</vt:lpstr>
      <vt:lpstr>SYSTEM ZARZĄDZANIA BEZPIECZEŃSTWEM  INFORMACJI</vt:lpstr>
      <vt:lpstr>SYSTEM ZARZĄDZANIA BEZPIECZEŃSTWEM  INFORMACJI</vt:lpstr>
      <vt:lpstr>ZABEZPIECZENIE DANYCH W SYSTEMACH INFORMATYCZNYCH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Dyrektywa o ochronie sygnalistów  - nowe obowiązki pracodawców</dc:title>
  <dc:creator>Anna Łuc-Seweryn</dc:creator>
  <cp:lastModifiedBy>Magdalena</cp:lastModifiedBy>
  <cp:revision>535</cp:revision>
  <cp:lastPrinted>2021-12-10T17:09:12Z</cp:lastPrinted>
  <dcterms:created xsi:type="dcterms:W3CDTF">2021-10-25T12:01:28Z</dcterms:created>
  <dcterms:modified xsi:type="dcterms:W3CDTF">2021-12-11T09:01:58Z</dcterms:modified>
</cp:coreProperties>
</file>